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2" d="100"/>
          <a:sy n="82" d="100"/>
        </p:scale>
        <p:origin x="72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46D911B-22A3-4880-AF72-9D9D1D9E40C1}" type="datetimeFigureOut">
              <a:rPr lang="en-IN" smtClean="0"/>
              <a:t>09-02-2023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4EAC9B1-95C8-435A-BE2D-DD18B34CFFF8}" type="slidenum">
              <a:rPr lang="en-IN" smtClean="0"/>
              <a:t>‹#›</a:t>
            </a:fld>
            <a:endParaRPr lang="en-IN"/>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619074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46D911B-22A3-4880-AF72-9D9D1D9E40C1}" type="datetimeFigureOut">
              <a:rPr lang="en-IN" smtClean="0"/>
              <a:t>09-02-2023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4EAC9B1-95C8-435A-BE2D-DD18B34CFFF8}" type="slidenum">
              <a:rPr lang="en-IN" smtClean="0"/>
              <a:t>‹#›</a:t>
            </a:fld>
            <a:endParaRPr lang="en-IN"/>
          </a:p>
        </p:txBody>
      </p:sp>
    </p:spTree>
    <p:extLst>
      <p:ext uri="{BB962C8B-B14F-4D97-AF65-F5344CB8AC3E}">
        <p14:creationId xmlns:p14="http://schemas.microsoft.com/office/powerpoint/2010/main" val="36415933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46D911B-22A3-4880-AF72-9D9D1D9E40C1}" type="datetimeFigureOut">
              <a:rPr lang="en-IN" smtClean="0"/>
              <a:t>09-02-2023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4EAC9B1-95C8-435A-BE2D-DD18B34CFFF8}" type="slidenum">
              <a:rPr lang="en-IN" smtClean="0"/>
              <a:t>‹#›</a:t>
            </a:fld>
            <a:endParaRPr lang="en-IN"/>
          </a:p>
        </p:txBody>
      </p:sp>
    </p:spTree>
    <p:extLst>
      <p:ext uri="{BB962C8B-B14F-4D97-AF65-F5344CB8AC3E}">
        <p14:creationId xmlns:p14="http://schemas.microsoft.com/office/powerpoint/2010/main" val="35888184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46D911B-22A3-4880-AF72-9D9D1D9E40C1}" type="datetimeFigureOut">
              <a:rPr lang="en-IN" smtClean="0"/>
              <a:t>09-02-2023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4EAC9B1-95C8-435A-BE2D-DD18B34CFFF8}" type="slidenum">
              <a:rPr lang="en-IN" smtClean="0"/>
              <a:t>‹#›</a:t>
            </a:fld>
            <a:endParaRPr lang="en-IN"/>
          </a:p>
        </p:txBody>
      </p:sp>
    </p:spTree>
    <p:extLst>
      <p:ext uri="{BB962C8B-B14F-4D97-AF65-F5344CB8AC3E}">
        <p14:creationId xmlns:p14="http://schemas.microsoft.com/office/powerpoint/2010/main" val="6484508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46D911B-22A3-4880-AF72-9D9D1D9E40C1}" type="datetimeFigureOut">
              <a:rPr lang="en-IN" smtClean="0"/>
              <a:t>09-02-2023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4EAC9B1-95C8-435A-BE2D-DD18B34CFFF8}" type="slidenum">
              <a:rPr lang="en-IN" smtClean="0"/>
              <a:t>‹#›</a:t>
            </a:fld>
            <a:endParaRPr lang="en-IN"/>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17452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46D911B-22A3-4880-AF72-9D9D1D9E40C1}" type="datetimeFigureOut">
              <a:rPr lang="en-IN" smtClean="0"/>
              <a:t>09-02-2023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4EAC9B1-95C8-435A-BE2D-DD18B34CFFF8}" type="slidenum">
              <a:rPr lang="en-IN" smtClean="0"/>
              <a:t>‹#›</a:t>
            </a:fld>
            <a:endParaRPr lang="en-IN"/>
          </a:p>
        </p:txBody>
      </p:sp>
    </p:spTree>
    <p:extLst>
      <p:ext uri="{BB962C8B-B14F-4D97-AF65-F5344CB8AC3E}">
        <p14:creationId xmlns:p14="http://schemas.microsoft.com/office/powerpoint/2010/main" val="26561005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46D911B-22A3-4880-AF72-9D9D1D9E40C1}" type="datetimeFigureOut">
              <a:rPr lang="en-IN" smtClean="0"/>
              <a:t>09-02-2023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34EAC9B1-95C8-435A-BE2D-DD18B34CFFF8}" type="slidenum">
              <a:rPr lang="en-IN" smtClean="0"/>
              <a:t>‹#›</a:t>
            </a:fld>
            <a:endParaRPr lang="en-IN"/>
          </a:p>
        </p:txBody>
      </p:sp>
    </p:spTree>
    <p:extLst>
      <p:ext uri="{BB962C8B-B14F-4D97-AF65-F5344CB8AC3E}">
        <p14:creationId xmlns:p14="http://schemas.microsoft.com/office/powerpoint/2010/main" val="42227674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46D911B-22A3-4880-AF72-9D9D1D9E40C1}" type="datetimeFigureOut">
              <a:rPr lang="en-IN" smtClean="0"/>
              <a:t>09-02-2023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34EAC9B1-95C8-435A-BE2D-DD18B34CFFF8}" type="slidenum">
              <a:rPr lang="en-IN" smtClean="0"/>
              <a:t>‹#›</a:t>
            </a:fld>
            <a:endParaRPr lang="en-IN"/>
          </a:p>
        </p:txBody>
      </p:sp>
    </p:spTree>
    <p:extLst>
      <p:ext uri="{BB962C8B-B14F-4D97-AF65-F5344CB8AC3E}">
        <p14:creationId xmlns:p14="http://schemas.microsoft.com/office/powerpoint/2010/main" val="14230366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B46D911B-22A3-4880-AF72-9D9D1D9E40C1}" type="datetimeFigureOut">
              <a:rPr lang="en-IN" smtClean="0"/>
              <a:t>09-02-2023</a:t>
            </a:fld>
            <a:endParaRPr lang="en-IN"/>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IN"/>
          </a:p>
        </p:txBody>
      </p:sp>
      <p:sp>
        <p:nvSpPr>
          <p:cNvPr id="9" name="Slide Number Placeholder 8"/>
          <p:cNvSpPr>
            <a:spLocks noGrp="1"/>
          </p:cNvSpPr>
          <p:nvPr>
            <p:ph type="sldNum" sz="quarter" idx="12"/>
          </p:nvPr>
        </p:nvSpPr>
        <p:spPr/>
        <p:txBody>
          <a:bodyPr/>
          <a:lstStyle/>
          <a:p>
            <a:fld id="{34EAC9B1-95C8-435A-BE2D-DD18B34CFFF8}" type="slidenum">
              <a:rPr lang="en-IN" smtClean="0"/>
              <a:t>‹#›</a:t>
            </a:fld>
            <a:endParaRPr lang="en-IN"/>
          </a:p>
        </p:txBody>
      </p:sp>
    </p:spTree>
    <p:extLst>
      <p:ext uri="{BB962C8B-B14F-4D97-AF65-F5344CB8AC3E}">
        <p14:creationId xmlns:p14="http://schemas.microsoft.com/office/powerpoint/2010/main" val="4140582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B46D911B-22A3-4880-AF72-9D9D1D9E40C1}" type="datetimeFigureOut">
              <a:rPr lang="en-IN" smtClean="0"/>
              <a:t>09-02-2023</a:t>
            </a:fld>
            <a:endParaRPr lang="en-IN"/>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IN"/>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4EAC9B1-95C8-435A-BE2D-DD18B34CFFF8}" type="slidenum">
              <a:rPr lang="en-IN" smtClean="0"/>
              <a:t>‹#›</a:t>
            </a:fld>
            <a:endParaRPr lang="en-IN"/>
          </a:p>
        </p:txBody>
      </p:sp>
    </p:spTree>
    <p:extLst>
      <p:ext uri="{BB962C8B-B14F-4D97-AF65-F5344CB8AC3E}">
        <p14:creationId xmlns:p14="http://schemas.microsoft.com/office/powerpoint/2010/main" val="25293593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46D911B-22A3-4880-AF72-9D9D1D9E40C1}" type="datetimeFigureOut">
              <a:rPr lang="en-IN" smtClean="0"/>
              <a:t>09-02-2023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4EAC9B1-95C8-435A-BE2D-DD18B34CFFF8}" type="slidenum">
              <a:rPr lang="en-IN" smtClean="0"/>
              <a:t>‹#›</a:t>
            </a:fld>
            <a:endParaRPr lang="en-IN"/>
          </a:p>
        </p:txBody>
      </p:sp>
    </p:spTree>
    <p:extLst>
      <p:ext uri="{BB962C8B-B14F-4D97-AF65-F5344CB8AC3E}">
        <p14:creationId xmlns:p14="http://schemas.microsoft.com/office/powerpoint/2010/main" val="4099223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B46D911B-22A3-4880-AF72-9D9D1D9E40C1}" type="datetimeFigureOut">
              <a:rPr lang="en-IN" smtClean="0"/>
              <a:t>09-02-2023</a:t>
            </a:fld>
            <a:endParaRPr lang="en-IN"/>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IN"/>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34EAC9B1-95C8-435A-BE2D-DD18B34CFFF8}" type="slidenum">
              <a:rPr lang="en-IN" smtClean="0"/>
              <a:t>‹#›</a:t>
            </a:fld>
            <a:endParaRPr lang="en-IN"/>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919301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0EE03-4207-0A09-5ECB-B4DE41E90AE4}"/>
              </a:ext>
            </a:extLst>
          </p:cNvPr>
          <p:cNvSpPr>
            <a:spLocks noGrp="1"/>
          </p:cNvSpPr>
          <p:nvPr>
            <p:ph type="ctrTitle"/>
          </p:nvPr>
        </p:nvSpPr>
        <p:spPr/>
        <p:txBody>
          <a:bodyPr/>
          <a:lstStyle/>
          <a:p>
            <a:r>
              <a:rPr lang="en-IN" dirty="0"/>
              <a:t>Presented By:</a:t>
            </a:r>
          </a:p>
        </p:txBody>
      </p:sp>
      <p:sp>
        <p:nvSpPr>
          <p:cNvPr id="3" name="Subtitle 2">
            <a:extLst>
              <a:ext uri="{FF2B5EF4-FFF2-40B4-BE49-F238E27FC236}">
                <a16:creationId xmlns:a16="http://schemas.microsoft.com/office/drawing/2014/main" id="{464A364B-817B-E0C0-8394-B324023967C3}"/>
              </a:ext>
            </a:extLst>
          </p:cNvPr>
          <p:cNvSpPr>
            <a:spLocks noGrp="1"/>
          </p:cNvSpPr>
          <p:nvPr>
            <p:ph type="subTitle" idx="1"/>
          </p:nvPr>
        </p:nvSpPr>
        <p:spPr/>
        <p:txBody>
          <a:bodyPr/>
          <a:lstStyle/>
          <a:p>
            <a:r>
              <a:rPr lang="en-IN" dirty="0">
                <a:solidFill>
                  <a:schemeClr val="tx1"/>
                </a:solidFill>
              </a:rPr>
              <a:t>YASH JAISWAL</a:t>
            </a:r>
          </a:p>
        </p:txBody>
      </p:sp>
    </p:spTree>
    <p:extLst>
      <p:ext uri="{BB962C8B-B14F-4D97-AF65-F5344CB8AC3E}">
        <p14:creationId xmlns:p14="http://schemas.microsoft.com/office/powerpoint/2010/main" val="10193163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A14B54-70DB-FAEA-7892-0F6EF459FE4D}"/>
              </a:ext>
            </a:extLst>
          </p:cNvPr>
          <p:cNvSpPr>
            <a:spLocks noGrp="1"/>
          </p:cNvSpPr>
          <p:nvPr>
            <p:ph type="title"/>
          </p:nvPr>
        </p:nvSpPr>
        <p:spPr/>
        <p:txBody>
          <a:bodyPr/>
          <a:lstStyle/>
          <a:p>
            <a:r>
              <a:rPr lang="en-IN" dirty="0">
                <a:solidFill>
                  <a:schemeClr val="tx1"/>
                </a:solidFill>
              </a:rPr>
              <a:t>DATA DESCRIBE</a:t>
            </a:r>
          </a:p>
        </p:txBody>
      </p:sp>
      <p:pic>
        <p:nvPicPr>
          <p:cNvPr id="5" name="Content Placeholder 4">
            <a:extLst>
              <a:ext uri="{FF2B5EF4-FFF2-40B4-BE49-F238E27FC236}">
                <a16:creationId xmlns:a16="http://schemas.microsoft.com/office/drawing/2014/main" id="{AC61E10C-E97A-F632-6976-C5F8A04BB6B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340360" y="1975823"/>
            <a:ext cx="4310742" cy="3761646"/>
          </a:xfrm>
        </p:spPr>
      </p:pic>
    </p:spTree>
    <p:extLst>
      <p:ext uri="{BB962C8B-B14F-4D97-AF65-F5344CB8AC3E}">
        <p14:creationId xmlns:p14="http://schemas.microsoft.com/office/powerpoint/2010/main" val="24879888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3516B4-B1BA-E696-5617-375DB2F4278E}"/>
              </a:ext>
            </a:extLst>
          </p:cNvPr>
          <p:cNvSpPr>
            <a:spLocks noGrp="1"/>
          </p:cNvSpPr>
          <p:nvPr>
            <p:ph type="title"/>
          </p:nvPr>
        </p:nvSpPr>
        <p:spPr>
          <a:xfrm>
            <a:off x="1097280" y="354564"/>
            <a:ext cx="10058400" cy="1382796"/>
          </a:xfrm>
        </p:spPr>
        <p:txBody>
          <a:bodyPr>
            <a:normAutofit/>
          </a:bodyPr>
          <a:lstStyle/>
          <a:p>
            <a:r>
              <a:rPr lang="en-IN" dirty="0">
                <a:solidFill>
                  <a:schemeClr val="tx1"/>
                </a:solidFill>
              </a:rPr>
              <a:t>Brand Name vs Price</a:t>
            </a:r>
            <a:br>
              <a:rPr lang="en-IN" dirty="0">
                <a:solidFill>
                  <a:schemeClr val="tx1"/>
                </a:solidFill>
              </a:rPr>
            </a:br>
            <a:r>
              <a:rPr lang="en-IN" dirty="0">
                <a:solidFill>
                  <a:schemeClr val="tx1"/>
                </a:solidFill>
              </a:rPr>
              <a:t>=&gt; Skoda</a:t>
            </a:r>
          </a:p>
        </p:txBody>
      </p:sp>
      <p:pic>
        <p:nvPicPr>
          <p:cNvPr id="5" name="Content Placeholder 4">
            <a:extLst>
              <a:ext uri="{FF2B5EF4-FFF2-40B4-BE49-F238E27FC236}">
                <a16:creationId xmlns:a16="http://schemas.microsoft.com/office/drawing/2014/main" id="{6BAFFBF8-2410-F740-5EC8-2F8EBD69443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28800" y="1737360"/>
            <a:ext cx="7651101" cy="4022725"/>
          </a:xfrm>
        </p:spPr>
      </p:pic>
    </p:spTree>
    <p:extLst>
      <p:ext uri="{BB962C8B-B14F-4D97-AF65-F5344CB8AC3E}">
        <p14:creationId xmlns:p14="http://schemas.microsoft.com/office/powerpoint/2010/main" val="8995148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18DC56-F384-113D-4C99-9ECA34DBBE7B}"/>
              </a:ext>
            </a:extLst>
          </p:cNvPr>
          <p:cNvSpPr>
            <a:spLocks noGrp="1"/>
          </p:cNvSpPr>
          <p:nvPr>
            <p:ph type="title"/>
          </p:nvPr>
        </p:nvSpPr>
        <p:spPr/>
        <p:txBody>
          <a:bodyPr/>
          <a:lstStyle/>
          <a:p>
            <a:r>
              <a:rPr lang="en-IN" dirty="0">
                <a:solidFill>
                  <a:schemeClr val="tx1"/>
                </a:solidFill>
              </a:rPr>
              <a:t>Car Model vs Price</a:t>
            </a:r>
            <a:br>
              <a:rPr lang="en-IN" dirty="0">
                <a:solidFill>
                  <a:schemeClr val="tx1"/>
                </a:solidFill>
              </a:rPr>
            </a:br>
            <a:r>
              <a:rPr lang="en-IN" dirty="0">
                <a:solidFill>
                  <a:schemeClr val="tx1"/>
                </a:solidFill>
              </a:rPr>
              <a:t>=&gt; </a:t>
            </a:r>
            <a:r>
              <a:rPr lang="en-IN" dirty="0" err="1">
                <a:solidFill>
                  <a:schemeClr val="tx1"/>
                </a:solidFill>
              </a:rPr>
              <a:t>Endeavpor</a:t>
            </a:r>
            <a:endParaRPr lang="en-IN" dirty="0">
              <a:solidFill>
                <a:schemeClr val="tx1"/>
              </a:solidFill>
            </a:endParaRPr>
          </a:p>
        </p:txBody>
      </p:sp>
      <p:pic>
        <p:nvPicPr>
          <p:cNvPr id="5" name="Content Placeholder 4">
            <a:extLst>
              <a:ext uri="{FF2B5EF4-FFF2-40B4-BE49-F238E27FC236}">
                <a16:creationId xmlns:a16="http://schemas.microsoft.com/office/drawing/2014/main" id="{B939DC36-0727-84CF-4283-7569D8D6EE5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84419" y="1906736"/>
            <a:ext cx="7483488" cy="3901778"/>
          </a:xfrm>
        </p:spPr>
      </p:pic>
    </p:spTree>
    <p:extLst>
      <p:ext uri="{BB962C8B-B14F-4D97-AF65-F5344CB8AC3E}">
        <p14:creationId xmlns:p14="http://schemas.microsoft.com/office/powerpoint/2010/main" val="10275049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8A9BBC-0BDC-C47A-A5E6-F1DE75F15B5A}"/>
              </a:ext>
            </a:extLst>
          </p:cNvPr>
          <p:cNvSpPr>
            <a:spLocks noGrp="1"/>
          </p:cNvSpPr>
          <p:nvPr>
            <p:ph type="title"/>
          </p:nvPr>
        </p:nvSpPr>
        <p:spPr/>
        <p:txBody>
          <a:bodyPr/>
          <a:lstStyle/>
          <a:p>
            <a:r>
              <a:rPr lang="en-IN" dirty="0">
                <a:solidFill>
                  <a:schemeClr val="tx1"/>
                </a:solidFill>
              </a:rPr>
              <a:t>CAR Variant</a:t>
            </a:r>
          </a:p>
        </p:txBody>
      </p:sp>
      <p:pic>
        <p:nvPicPr>
          <p:cNvPr id="5" name="Content Placeholder 4">
            <a:extLst>
              <a:ext uri="{FF2B5EF4-FFF2-40B4-BE49-F238E27FC236}">
                <a16:creationId xmlns:a16="http://schemas.microsoft.com/office/drawing/2014/main" id="{B76D9DAE-76AB-9284-3A1A-68505C65DA3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82471" y="2154408"/>
            <a:ext cx="7887383" cy="3406435"/>
          </a:xfrm>
        </p:spPr>
      </p:pic>
    </p:spTree>
    <p:extLst>
      <p:ext uri="{BB962C8B-B14F-4D97-AF65-F5344CB8AC3E}">
        <p14:creationId xmlns:p14="http://schemas.microsoft.com/office/powerpoint/2010/main" val="26183703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2FF5C2-777B-F641-D69A-0421D125FB12}"/>
              </a:ext>
            </a:extLst>
          </p:cNvPr>
          <p:cNvSpPr>
            <a:spLocks noGrp="1"/>
          </p:cNvSpPr>
          <p:nvPr>
            <p:ph type="title"/>
          </p:nvPr>
        </p:nvSpPr>
        <p:spPr/>
        <p:txBody>
          <a:bodyPr/>
          <a:lstStyle/>
          <a:p>
            <a:r>
              <a:rPr lang="en-IN" dirty="0">
                <a:solidFill>
                  <a:schemeClr val="tx1"/>
                </a:solidFill>
              </a:rPr>
              <a:t>Running </a:t>
            </a:r>
            <a:r>
              <a:rPr lang="en-IN" dirty="0" err="1">
                <a:solidFill>
                  <a:schemeClr val="tx1"/>
                </a:solidFill>
              </a:rPr>
              <a:t>Kilometers</a:t>
            </a:r>
            <a:endParaRPr lang="en-IN" dirty="0">
              <a:solidFill>
                <a:schemeClr val="tx1"/>
              </a:solidFill>
            </a:endParaRPr>
          </a:p>
        </p:txBody>
      </p:sp>
      <p:pic>
        <p:nvPicPr>
          <p:cNvPr id="5" name="Content Placeholder 4">
            <a:extLst>
              <a:ext uri="{FF2B5EF4-FFF2-40B4-BE49-F238E27FC236}">
                <a16:creationId xmlns:a16="http://schemas.microsoft.com/office/drawing/2014/main" id="{818687C7-535E-2BA9-7739-7BA7B42E05C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74850" y="2162028"/>
            <a:ext cx="7902625" cy="3391194"/>
          </a:xfrm>
        </p:spPr>
      </p:pic>
    </p:spTree>
    <p:extLst>
      <p:ext uri="{BB962C8B-B14F-4D97-AF65-F5344CB8AC3E}">
        <p14:creationId xmlns:p14="http://schemas.microsoft.com/office/powerpoint/2010/main" val="19471785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480985-BB96-3599-AC33-0684DBAB2810}"/>
              </a:ext>
            </a:extLst>
          </p:cNvPr>
          <p:cNvSpPr>
            <a:spLocks noGrp="1"/>
          </p:cNvSpPr>
          <p:nvPr>
            <p:ph type="title"/>
          </p:nvPr>
        </p:nvSpPr>
        <p:spPr/>
        <p:txBody>
          <a:bodyPr/>
          <a:lstStyle/>
          <a:p>
            <a:r>
              <a:rPr lang="en-IN" dirty="0">
                <a:solidFill>
                  <a:schemeClr val="tx1"/>
                </a:solidFill>
              </a:rPr>
              <a:t>NUMBER OF  OWNER</a:t>
            </a:r>
          </a:p>
        </p:txBody>
      </p:sp>
      <p:pic>
        <p:nvPicPr>
          <p:cNvPr id="5" name="Content Placeholder 4">
            <a:extLst>
              <a:ext uri="{FF2B5EF4-FFF2-40B4-BE49-F238E27FC236}">
                <a16:creationId xmlns:a16="http://schemas.microsoft.com/office/drawing/2014/main" id="{D1AE4135-9DDE-03A2-4D52-4A20A5FD285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41984" y="2398269"/>
            <a:ext cx="7595118" cy="3228090"/>
          </a:xfrm>
        </p:spPr>
      </p:pic>
    </p:spTree>
    <p:extLst>
      <p:ext uri="{BB962C8B-B14F-4D97-AF65-F5344CB8AC3E}">
        <p14:creationId xmlns:p14="http://schemas.microsoft.com/office/powerpoint/2010/main" val="15421014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318B6-E852-0708-94B5-CDD61AF5147F}"/>
              </a:ext>
            </a:extLst>
          </p:cNvPr>
          <p:cNvSpPr>
            <a:spLocks noGrp="1"/>
          </p:cNvSpPr>
          <p:nvPr>
            <p:ph type="title"/>
          </p:nvPr>
        </p:nvSpPr>
        <p:spPr/>
        <p:txBody>
          <a:bodyPr/>
          <a:lstStyle/>
          <a:p>
            <a:r>
              <a:rPr lang="en-IN" dirty="0">
                <a:solidFill>
                  <a:schemeClr val="tx1"/>
                </a:solidFill>
              </a:rPr>
              <a:t>FUEL SYSTEM</a:t>
            </a:r>
          </a:p>
        </p:txBody>
      </p:sp>
      <p:pic>
        <p:nvPicPr>
          <p:cNvPr id="5" name="Content Placeholder 4">
            <a:extLst>
              <a:ext uri="{FF2B5EF4-FFF2-40B4-BE49-F238E27FC236}">
                <a16:creationId xmlns:a16="http://schemas.microsoft.com/office/drawing/2014/main" id="{73EF3E15-C258-DF21-84E0-6E4F6BFE272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16629" y="2402079"/>
            <a:ext cx="6932644" cy="2911092"/>
          </a:xfrm>
        </p:spPr>
      </p:pic>
    </p:spTree>
    <p:extLst>
      <p:ext uri="{BB962C8B-B14F-4D97-AF65-F5344CB8AC3E}">
        <p14:creationId xmlns:p14="http://schemas.microsoft.com/office/powerpoint/2010/main" val="15089234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97DFC4-64FA-DA12-156A-E034F441E85A}"/>
              </a:ext>
            </a:extLst>
          </p:cNvPr>
          <p:cNvSpPr>
            <a:spLocks noGrp="1"/>
          </p:cNvSpPr>
          <p:nvPr>
            <p:ph type="title"/>
          </p:nvPr>
        </p:nvSpPr>
        <p:spPr/>
        <p:txBody>
          <a:bodyPr/>
          <a:lstStyle/>
          <a:p>
            <a:r>
              <a:rPr lang="en-IN" dirty="0">
                <a:solidFill>
                  <a:schemeClr val="tx1"/>
                </a:solidFill>
              </a:rPr>
              <a:t>Manufacturing year</a:t>
            </a:r>
          </a:p>
        </p:txBody>
      </p:sp>
      <p:pic>
        <p:nvPicPr>
          <p:cNvPr id="5" name="Content Placeholder 4">
            <a:extLst>
              <a:ext uri="{FF2B5EF4-FFF2-40B4-BE49-F238E27FC236}">
                <a16:creationId xmlns:a16="http://schemas.microsoft.com/office/drawing/2014/main" id="{8DF32212-A700-84E1-3F1B-8594A1F0A5E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40563" y="1846263"/>
            <a:ext cx="6158204" cy="4022725"/>
          </a:xfrm>
        </p:spPr>
      </p:pic>
    </p:spTree>
    <p:extLst>
      <p:ext uri="{BB962C8B-B14F-4D97-AF65-F5344CB8AC3E}">
        <p14:creationId xmlns:p14="http://schemas.microsoft.com/office/powerpoint/2010/main" val="23291240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0EE069-950B-8501-0AA7-32AF3FACA917}"/>
              </a:ext>
            </a:extLst>
          </p:cNvPr>
          <p:cNvSpPr>
            <a:spLocks noGrp="1"/>
          </p:cNvSpPr>
          <p:nvPr>
            <p:ph type="title"/>
          </p:nvPr>
        </p:nvSpPr>
        <p:spPr/>
        <p:txBody>
          <a:bodyPr/>
          <a:lstStyle/>
          <a:p>
            <a:r>
              <a:rPr lang="en-IN" dirty="0">
                <a:solidFill>
                  <a:schemeClr val="tx1"/>
                </a:solidFill>
              </a:rPr>
              <a:t>Top 10 car brand</a:t>
            </a:r>
          </a:p>
        </p:txBody>
      </p:sp>
      <p:pic>
        <p:nvPicPr>
          <p:cNvPr id="5" name="Content Placeholder 4">
            <a:extLst>
              <a:ext uri="{FF2B5EF4-FFF2-40B4-BE49-F238E27FC236}">
                <a16:creationId xmlns:a16="http://schemas.microsoft.com/office/drawing/2014/main" id="{C5EDE714-3E6F-EC62-87EC-80C696429AA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28598" y="2018258"/>
            <a:ext cx="5766316" cy="3869358"/>
          </a:xfrm>
        </p:spPr>
      </p:pic>
    </p:spTree>
    <p:extLst>
      <p:ext uri="{BB962C8B-B14F-4D97-AF65-F5344CB8AC3E}">
        <p14:creationId xmlns:p14="http://schemas.microsoft.com/office/powerpoint/2010/main" val="31584911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F8AA90-8309-F274-B58F-12A2487B9C15}"/>
              </a:ext>
            </a:extLst>
          </p:cNvPr>
          <p:cNvSpPr>
            <a:spLocks noGrp="1"/>
          </p:cNvSpPr>
          <p:nvPr>
            <p:ph type="title"/>
          </p:nvPr>
        </p:nvSpPr>
        <p:spPr/>
        <p:txBody>
          <a:bodyPr/>
          <a:lstStyle/>
          <a:p>
            <a:r>
              <a:rPr lang="en-IN" dirty="0">
                <a:solidFill>
                  <a:schemeClr val="tx1"/>
                </a:solidFill>
              </a:rPr>
              <a:t>Top 10 car model</a:t>
            </a:r>
          </a:p>
        </p:txBody>
      </p:sp>
      <p:pic>
        <p:nvPicPr>
          <p:cNvPr id="5" name="Content Placeholder 4">
            <a:extLst>
              <a:ext uri="{FF2B5EF4-FFF2-40B4-BE49-F238E27FC236}">
                <a16:creationId xmlns:a16="http://schemas.microsoft.com/office/drawing/2014/main" id="{C5AAF1A3-5CC4-9E09-9021-5BEC1401BBF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62065" y="2007757"/>
            <a:ext cx="6176866" cy="3889190"/>
          </a:xfrm>
        </p:spPr>
      </p:pic>
    </p:spTree>
    <p:extLst>
      <p:ext uri="{BB962C8B-B14F-4D97-AF65-F5344CB8AC3E}">
        <p14:creationId xmlns:p14="http://schemas.microsoft.com/office/powerpoint/2010/main" val="18722658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30604-B5E7-A62F-850B-9D21B6E59451}"/>
              </a:ext>
            </a:extLst>
          </p:cNvPr>
          <p:cNvSpPr>
            <a:spLocks noGrp="1"/>
          </p:cNvSpPr>
          <p:nvPr>
            <p:ph type="title"/>
          </p:nvPr>
        </p:nvSpPr>
        <p:spPr/>
        <p:txBody>
          <a:bodyPr/>
          <a:lstStyle/>
          <a:p>
            <a:r>
              <a:rPr lang="en-IN" dirty="0">
                <a:solidFill>
                  <a:schemeClr val="tx1"/>
                </a:solidFill>
              </a:rPr>
              <a:t>CAR PRICE PREDICTION</a:t>
            </a:r>
          </a:p>
        </p:txBody>
      </p:sp>
      <p:sp>
        <p:nvSpPr>
          <p:cNvPr id="3" name="Content Placeholder 2">
            <a:extLst>
              <a:ext uri="{FF2B5EF4-FFF2-40B4-BE49-F238E27FC236}">
                <a16:creationId xmlns:a16="http://schemas.microsoft.com/office/drawing/2014/main" id="{0B84093E-DAD6-AF6F-4347-BAC0EE715786}"/>
              </a:ext>
            </a:extLst>
          </p:cNvPr>
          <p:cNvSpPr>
            <a:spLocks noGrp="1"/>
          </p:cNvSpPr>
          <p:nvPr>
            <p:ph idx="1"/>
          </p:nvPr>
        </p:nvSpPr>
        <p:spPr/>
        <p:txBody>
          <a:bodyPr>
            <a:normAutofit/>
          </a:bodyPr>
          <a:lstStyle/>
          <a:p>
            <a:r>
              <a:rPr lang="en-IN" sz="2400" dirty="0">
                <a:solidFill>
                  <a:schemeClr val="tx1"/>
                </a:solidFill>
              </a:rPr>
              <a:t>1) car market</a:t>
            </a:r>
          </a:p>
          <a:p>
            <a:r>
              <a:rPr lang="en-IN" sz="2400" dirty="0">
                <a:solidFill>
                  <a:schemeClr val="tx1"/>
                </a:solidFill>
              </a:rPr>
              <a:t>2) Value for Money</a:t>
            </a:r>
          </a:p>
          <a:p>
            <a:r>
              <a:rPr lang="en-IN" sz="2400" dirty="0">
                <a:solidFill>
                  <a:schemeClr val="tx1"/>
                </a:solidFill>
              </a:rPr>
              <a:t>3) used cars</a:t>
            </a:r>
          </a:p>
          <a:p>
            <a:r>
              <a:rPr lang="en-IN" sz="2400" dirty="0">
                <a:solidFill>
                  <a:schemeClr val="tx1"/>
                </a:solidFill>
              </a:rPr>
              <a:t>4) Facing problems</a:t>
            </a:r>
          </a:p>
          <a:p>
            <a:r>
              <a:rPr lang="en-IN" sz="2400" dirty="0">
                <a:solidFill>
                  <a:schemeClr val="tx1"/>
                </a:solidFill>
              </a:rPr>
              <a:t>5) </a:t>
            </a:r>
            <a:r>
              <a:rPr lang="en-IN" sz="2000" dirty="0">
                <a:solidFill>
                  <a:schemeClr val="tx1"/>
                </a:solidFill>
              </a:rPr>
              <a:t>SUV, Sedans, Coupe, minivan, Hatchback. </a:t>
            </a:r>
            <a:endParaRPr lang="en-IN" sz="2400" dirty="0">
              <a:solidFill>
                <a:schemeClr val="tx1"/>
              </a:solidFill>
            </a:endParaRPr>
          </a:p>
        </p:txBody>
      </p:sp>
    </p:spTree>
    <p:extLst>
      <p:ext uri="{BB962C8B-B14F-4D97-AF65-F5344CB8AC3E}">
        <p14:creationId xmlns:p14="http://schemas.microsoft.com/office/powerpoint/2010/main" val="9025793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A8A6AA-6679-73ED-D33C-3DDA3436954B}"/>
              </a:ext>
            </a:extLst>
          </p:cNvPr>
          <p:cNvSpPr>
            <a:spLocks noGrp="1"/>
          </p:cNvSpPr>
          <p:nvPr>
            <p:ph type="title"/>
          </p:nvPr>
        </p:nvSpPr>
        <p:spPr/>
        <p:txBody>
          <a:bodyPr/>
          <a:lstStyle/>
          <a:p>
            <a:r>
              <a:rPr lang="en-IN" dirty="0">
                <a:solidFill>
                  <a:schemeClr val="tx1"/>
                </a:solidFill>
              </a:rPr>
              <a:t>ENCODING</a:t>
            </a:r>
          </a:p>
        </p:txBody>
      </p:sp>
      <p:pic>
        <p:nvPicPr>
          <p:cNvPr id="5" name="Content Placeholder 4">
            <a:extLst>
              <a:ext uri="{FF2B5EF4-FFF2-40B4-BE49-F238E27FC236}">
                <a16:creationId xmlns:a16="http://schemas.microsoft.com/office/drawing/2014/main" id="{EE72CAAC-26FB-9A9C-53C3-7DD95108E7B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59429" y="2139165"/>
            <a:ext cx="7641755" cy="3599161"/>
          </a:xfrm>
        </p:spPr>
      </p:pic>
    </p:spTree>
    <p:extLst>
      <p:ext uri="{BB962C8B-B14F-4D97-AF65-F5344CB8AC3E}">
        <p14:creationId xmlns:p14="http://schemas.microsoft.com/office/powerpoint/2010/main" val="16554059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23516D-627D-7368-C818-76B346333774}"/>
              </a:ext>
            </a:extLst>
          </p:cNvPr>
          <p:cNvSpPr>
            <a:spLocks noGrp="1"/>
          </p:cNvSpPr>
          <p:nvPr>
            <p:ph type="title"/>
          </p:nvPr>
        </p:nvSpPr>
        <p:spPr>
          <a:xfrm>
            <a:off x="1097280" y="317241"/>
            <a:ext cx="10058400" cy="1810139"/>
          </a:xfrm>
        </p:spPr>
        <p:txBody>
          <a:bodyPr/>
          <a:lstStyle/>
          <a:p>
            <a:r>
              <a:rPr lang="en-IN" b="1" i="0" dirty="0">
                <a:solidFill>
                  <a:srgbClr val="000000"/>
                </a:solidFill>
                <a:effectLst/>
                <a:latin typeface="Helvetica Neue"/>
              </a:rPr>
              <a:t>Checking Outliers</a:t>
            </a:r>
            <a:br>
              <a:rPr lang="en-IN" b="1" i="0" dirty="0">
                <a:solidFill>
                  <a:srgbClr val="000000"/>
                </a:solidFill>
                <a:effectLst/>
                <a:latin typeface="Helvetica Neue"/>
              </a:rPr>
            </a:br>
            <a:endParaRPr lang="en-IN" dirty="0"/>
          </a:p>
        </p:txBody>
      </p:sp>
      <p:pic>
        <p:nvPicPr>
          <p:cNvPr id="5" name="Content Placeholder 4">
            <a:extLst>
              <a:ext uri="{FF2B5EF4-FFF2-40B4-BE49-F238E27FC236}">
                <a16:creationId xmlns:a16="http://schemas.microsoft.com/office/drawing/2014/main" id="{D5E7907B-A252-81F3-E65D-CF35B3C00C8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92695" y="1846263"/>
            <a:ext cx="7996334" cy="4022725"/>
          </a:xfrm>
        </p:spPr>
      </p:pic>
    </p:spTree>
    <p:extLst>
      <p:ext uri="{BB962C8B-B14F-4D97-AF65-F5344CB8AC3E}">
        <p14:creationId xmlns:p14="http://schemas.microsoft.com/office/powerpoint/2010/main" val="933134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8A058D-7CE6-22A2-5655-98DEF690809F}"/>
              </a:ext>
            </a:extLst>
          </p:cNvPr>
          <p:cNvSpPr>
            <a:spLocks noGrp="1"/>
          </p:cNvSpPr>
          <p:nvPr>
            <p:ph type="title"/>
          </p:nvPr>
        </p:nvSpPr>
        <p:spPr>
          <a:xfrm>
            <a:off x="1097280" y="286603"/>
            <a:ext cx="10058400" cy="2018058"/>
          </a:xfrm>
        </p:spPr>
        <p:txBody>
          <a:bodyPr/>
          <a:lstStyle/>
          <a:p>
            <a:r>
              <a:rPr lang="en-IN" b="1" i="0" dirty="0">
                <a:solidFill>
                  <a:srgbClr val="000000"/>
                </a:solidFill>
                <a:effectLst/>
                <a:latin typeface="Helvetica Neue"/>
              </a:rPr>
              <a:t>Skewness</a:t>
            </a:r>
            <a:br>
              <a:rPr lang="en-IN" b="1" i="0" dirty="0">
                <a:solidFill>
                  <a:srgbClr val="000000"/>
                </a:solidFill>
                <a:effectLst/>
                <a:latin typeface="Helvetica Neue"/>
              </a:rPr>
            </a:br>
            <a:endParaRPr lang="en-IN" dirty="0"/>
          </a:p>
        </p:txBody>
      </p:sp>
      <p:pic>
        <p:nvPicPr>
          <p:cNvPr id="5" name="Content Placeholder 4">
            <a:extLst>
              <a:ext uri="{FF2B5EF4-FFF2-40B4-BE49-F238E27FC236}">
                <a16:creationId xmlns:a16="http://schemas.microsoft.com/office/drawing/2014/main" id="{315103FE-91F3-EAA9-8C97-4A6C1E4ABE7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88841" y="1846263"/>
            <a:ext cx="8966718" cy="4022725"/>
          </a:xfrm>
        </p:spPr>
      </p:pic>
    </p:spTree>
    <p:extLst>
      <p:ext uri="{BB962C8B-B14F-4D97-AF65-F5344CB8AC3E}">
        <p14:creationId xmlns:p14="http://schemas.microsoft.com/office/powerpoint/2010/main" val="19773438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722626-87F1-8B4C-0CC7-065D114D4DF7}"/>
              </a:ext>
            </a:extLst>
          </p:cNvPr>
          <p:cNvSpPr>
            <a:spLocks noGrp="1"/>
          </p:cNvSpPr>
          <p:nvPr>
            <p:ph type="title"/>
          </p:nvPr>
        </p:nvSpPr>
        <p:spPr/>
        <p:txBody>
          <a:bodyPr/>
          <a:lstStyle/>
          <a:p>
            <a:r>
              <a:rPr lang="en-IN" dirty="0">
                <a:solidFill>
                  <a:schemeClr val="tx1"/>
                </a:solidFill>
              </a:rPr>
              <a:t>CORRELATION</a:t>
            </a:r>
          </a:p>
        </p:txBody>
      </p:sp>
      <p:sp>
        <p:nvSpPr>
          <p:cNvPr id="3" name="Content Placeholder 2">
            <a:extLst>
              <a:ext uri="{FF2B5EF4-FFF2-40B4-BE49-F238E27FC236}">
                <a16:creationId xmlns:a16="http://schemas.microsoft.com/office/drawing/2014/main" id="{2B66018B-C61F-FB8C-3766-8A049732DCEA}"/>
              </a:ext>
            </a:extLst>
          </p:cNvPr>
          <p:cNvSpPr>
            <a:spLocks noGrp="1"/>
          </p:cNvSpPr>
          <p:nvPr>
            <p:ph idx="1"/>
          </p:nvPr>
        </p:nvSpPr>
        <p:spPr/>
        <p:txBody>
          <a:bodyPr/>
          <a:lstStyle/>
          <a:p>
            <a:endParaRPr lang="en-IN" dirty="0"/>
          </a:p>
        </p:txBody>
      </p:sp>
      <p:pic>
        <p:nvPicPr>
          <p:cNvPr id="5" name="Picture 4">
            <a:extLst>
              <a:ext uri="{FF2B5EF4-FFF2-40B4-BE49-F238E27FC236}">
                <a16:creationId xmlns:a16="http://schemas.microsoft.com/office/drawing/2014/main" id="{24F2546B-EEE9-6DAA-D972-6B8FF8ACDCEC}"/>
              </a:ext>
            </a:extLst>
          </p:cNvPr>
          <p:cNvPicPr>
            <a:picLocks noChangeAspect="1"/>
          </p:cNvPicPr>
          <p:nvPr/>
        </p:nvPicPr>
        <p:blipFill>
          <a:blip r:embed="rId2"/>
          <a:stretch>
            <a:fillRect/>
          </a:stretch>
        </p:blipFill>
        <p:spPr>
          <a:xfrm>
            <a:off x="1856793" y="2345842"/>
            <a:ext cx="7856374" cy="2963275"/>
          </a:xfrm>
          <a:prstGeom prst="rect">
            <a:avLst/>
          </a:prstGeom>
        </p:spPr>
      </p:pic>
    </p:spTree>
    <p:extLst>
      <p:ext uri="{BB962C8B-B14F-4D97-AF65-F5344CB8AC3E}">
        <p14:creationId xmlns:p14="http://schemas.microsoft.com/office/powerpoint/2010/main" val="35591765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0A1F2-8172-2B01-62D6-0D9B607A209D}"/>
              </a:ext>
            </a:extLst>
          </p:cNvPr>
          <p:cNvSpPr>
            <a:spLocks noGrp="1"/>
          </p:cNvSpPr>
          <p:nvPr>
            <p:ph type="title"/>
          </p:nvPr>
        </p:nvSpPr>
        <p:spPr/>
        <p:txBody>
          <a:bodyPr/>
          <a:lstStyle/>
          <a:p>
            <a:r>
              <a:rPr lang="en-IN" dirty="0">
                <a:solidFill>
                  <a:schemeClr val="tx1"/>
                </a:solidFill>
              </a:rPr>
              <a:t>HEAT MAP</a:t>
            </a:r>
          </a:p>
        </p:txBody>
      </p:sp>
      <p:pic>
        <p:nvPicPr>
          <p:cNvPr id="5" name="Content Placeholder 4">
            <a:extLst>
              <a:ext uri="{FF2B5EF4-FFF2-40B4-BE49-F238E27FC236}">
                <a16:creationId xmlns:a16="http://schemas.microsoft.com/office/drawing/2014/main" id="{52473A77-389B-4D5B-C204-10F30208341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31438" y="1846263"/>
            <a:ext cx="7753738" cy="4022725"/>
          </a:xfrm>
        </p:spPr>
      </p:pic>
    </p:spTree>
    <p:extLst>
      <p:ext uri="{BB962C8B-B14F-4D97-AF65-F5344CB8AC3E}">
        <p14:creationId xmlns:p14="http://schemas.microsoft.com/office/powerpoint/2010/main" val="21623950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17301E-1212-4BBD-6EFE-4D2FCC95E35C}"/>
              </a:ext>
            </a:extLst>
          </p:cNvPr>
          <p:cNvSpPr>
            <a:spLocks noGrp="1"/>
          </p:cNvSpPr>
          <p:nvPr>
            <p:ph type="title"/>
          </p:nvPr>
        </p:nvSpPr>
        <p:spPr>
          <a:xfrm>
            <a:off x="1097280" y="286603"/>
            <a:ext cx="10058400" cy="1840777"/>
          </a:xfrm>
        </p:spPr>
        <p:txBody>
          <a:bodyPr>
            <a:normAutofit fontScale="90000"/>
          </a:bodyPr>
          <a:lstStyle/>
          <a:p>
            <a:r>
              <a:rPr lang="en-US" b="1" i="0" dirty="0">
                <a:solidFill>
                  <a:srgbClr val="000000"/>
                </a:solidFill>
                <a:effectLst/>
                <a:latin typeface="Helvetica Neue"/>
              </a:rPr>
              <a:t>correlation between label and features </a:t>
            </a:r>
            <a:br>
              <a:rPr lang="en-US" b="1" i="0" dirty="0">
                <a:solidFill>
                  <a:srgbClr val="000000"/>
                </a:solidFill>
                <a:effectLst/>
                <a:latin typeface="Helvetica Neue"/>
              </a:rPr>
            </a:br>
            <a:endParaRPr lang="en-IN" dirty="0"/>
          </a:p>
        </p:txBody>
      </p:sp>
      <p:pic>
        <p:nvPicPr>
          <p:cNvPr id="5" name="Content Placeholder 4">
            <a:extLst>
              <a:ext uri="{FF2B5EF4-FFF2-40B4-BE49-F238E27FC236}">
                <a16:creationId xmlns:a16="http://schemas.microsoft.com/office/drawing/2014/main" id="{F924E54A-FEA5-776A-83ED-7B57D90C5D6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38131" y="1952460"/>
            <a:ext cx="8182189" cy="3810330"/>
          </a:xfrm>
        </p:spPr>
      </p:pic>
    </p:spTree>
    <p:extLst>
      <p:ext uri="{BB962C8B-B14F-4D97-AF65-F5344CB8AC3E}">
        <p14:creationId xmlns:p14="http://schemas.microsoft.com/office/powerpoint/2010/main" val="36957368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BBA401-0795-EB17-0AB6-FD3F7B1ED0FC}"/>
              </a:ext>
            </a:extLst>
          </p:cNvPr>
          <p:cNvSpPr>
            <a:spLocks noGrp="1"/>
          </p:cNvSpPr>
          <p:nvPr>
            <p:ph type="title"/>
          </p:nvPr>
        </p:nvSpPr>
        <p:spPr/>
        <p:txBody>
          <a:bodyPr/>
          <a:lstStyle/>
          <a:p>
            <a:r>
              <a:rPr lang="en-IN" dirty="0" err="1">
                <a:solidFill>
                  <a:schemeClr val="tx1"/>
                </a:solidFill>
              </a:rPr>
              <a:t>standardscaler</a:t>
            </a:r>
            <a:endParaRPr lang="en-IN" dirty="0">
              <a:solidFill>
                <a:schemeClr val="tx1"/>
              </a:solidFill>
            </a:endParaRPr>
          </a:p>
        </p:txBody>
      </p:sp>
      <p:pic>
        <p:nvPicPr>
          <p:cNvPr id="5" name="Content Placeholder 4">
            <a:extLst>
              <a:ext uri="{FF2B5EF4-FFF2-40B4-BE49-F238E27FC236}">
                <a16:creationId xmlns:a16="http://schemas.microsoft.com/office/drawing/2014/main" id="{CF6B837C-89FE-2973-E570-C702076C780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11445" y="2071784"/>
            <a:ext cx="5751421" cy="3255996"/>
          </a:xfrm>
        </p:spPr>
      </p:pic>
    </p:spTree>
    <p:extLst>
      <p:ext uri="{BB962C8B-B14F-4D97-AF65-F5344CB8AC3E}">
        <p14:creationId xmlns:p14="http://schemas.microsoft.com/office/powerpoint/2010/main" val="958574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2686CC-9717-27AF-F76C-4998A8AC4FC9}"/>
              </a:ext>
            </a:extLst>
          </p:cNvPr>
          <p:cNvSpPr>
            <a:spLocks noGrp="1"/>
          </p:cNvSpPr>
          <p:nvPr>
            <p:ph type="title"/>
          </p:nvPr>
        </p:nvSpPr>
        <p:spPr/>
        <p:txBody>
          <a:bodyPr/>
          <a:lstStyle/>
          <a:p>
            <a:r>
              <a:rPr lang="en-IN" dirty="0">
                <a:solidFill>
                  <a:schemeClr val="tx1"/>
                </a:solidFill>
              </a:rPr>
              <a:t>VIF</a:t>
            </a:r>
          </a:p>
        </p:txBody>
      </p:sp>
      <p:pic>
        <p:nvPicPr>
          <p:cNvPr id="5" name="Content Placeholder 4">
            <a:extLst>
              <a:ext uri="{FF2B5EF4-FFF2-40B4-BE49-F238E27FC236}">
                <a16:creationId xmlns:a16="http://schemas.microsoft.com/office/drawing/2014/main" id="{29AF83F6-6C57-F9E1-EC70-22B45E62247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63079" y="2053223"/>
            <a:ext cx="4289134" cy="3227903"/>
          </a:xfrm>
        </p:spPr>
      </p:pic>
    </p:spTree>
    <p:extLst>
      <p:ext uri="{BB962C8B-B14F-4D97-AF65-F5344CB8AC3E}">
        <p14:creationId xmlns:p14="http://schemas.microsoft.com/office/powerpoint/2010/main" val="7078074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EB94D8-ADA4-F2C2-C13E-023F2DDFCB8E}"/>
              </a:ext>
            </a:extLst>
          </p:cNvPr>
          <p:cNvSpPr>
            <a:spLocks noGrp="1"/>
          </p:cNvSpPr>
          <p:nvPr>
            <p:ph type="title"/>
          </p:nvPr>
        </p:nvSpPr>
        <p:spPr>
          <a:xfrm>
            <a:off x="1097280" y="286603"/>
            <a:ext cx="10058400" cy="1850107"/>
          </a:xfrm>
        </p:spPr>
        <p:txBody>
          <a:bodyPr/>
          <a:lstStyle/>
          <a:p>
            <a:r>
              <a:rPr lang="en-IN" b="1" i="0" dirty="0">
                <a:solidFill>
                  <a:srgbClr val="000000"/>
                </a:solidFill>
                <a:effectLst/>
                <a:latin typeface="Helvetica Neue"/>
              </a:rPr>
              <a:t>Logistic Regression</a:t>
            </a:r>
            <a:br>
              <a:rPr lang="en-IN" b="1" i="0" dirty="0">
                <a:solidFill>
                  <a:srgbClr val="000000"/>
                </a:solidFill>
                <a:effectLst/>
                <a:latin typeface="Helvetica Neue"/>
              </a:rPr>
            </a:br>
            <a:endParaRPr lang="en-IN" dirty="0"/>
          </a:p>
        </p:txBody>
      </p:sp>
      <p:pic>
        <p:nvPicPr>
          <p:cNvPr id="5" name="Content Placeholder 4">
            <a:extLst>
              <a:ext uri="{FF2B5EF4-FFF2-40B4-BE49-F238E27FC236}">
                <a16:creationId xmlns:a16="http://schemas.microsoft.com/office/drawing/2014/main" id="{3B64D672-4EE1-0412-6824-4B58E60F647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60646" y="2289611"/>
            <a:ext cx="5281125" cy="2814233"/>
          </a:xfrm>
        </p:spPr>
      </p:pic>
    </p:spTree>
    <p:extLst>
      <p:ext uri="{BB962C8B-B14F-4D97-AF65-F5344CB8AC3E}">
        <p14:creationId xmlns:p14="http://schemas.microsoft.com/office/powerpoint/2010/main" val="4300217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5C44F3-891F-2CDE-1CB3-1356DA2E4086}"/>
              </a:ext>
            </a:extLst>
          </p:cNvPr>
          <p:cNvSpPr>
            <a:spLocks noGrp="1"/>
          </p:cNvSpPr>
          <p:nvPr>
            <p:ph type="title"/>
          </p:nvPr>
        </p:nvSpPr>
        <p:spPr>
          <a:xfrm>
            <a:off x="1097280" y="286603"/>
            <a:ext cx="10058400" cy="1952744"/>
          </a:xfrm>
        </p:spPr>
        <p:txBody>
          <a:bodyPr/>
          <a:lstStyle/>
          <a:p>
            <a:r>
              <a:rPr lang="en-IN" b="1" i="0" dirty="0">
                <a:solidFill>
                  <a:srgbClr val="000000"/>
                </a:solidFill>
                <a:effectLst/>
                <a:latin typeface="Helvetica Neue"/>
              </a:rPr>
              <a:t>Decision Tree Regressor</a:t>
            </a:r>
            <a:br>
              <a:rPr lang="en-IN" b="1" i="0" dirty="0">
                <a:solidFill>
                  <a:srgbClr val="000000"/>
                </a:solidFill>
                <a:effectLst/>
                <a:latin typeface="Helvetica Neue"/>
              </a:rPr>
            </a:br>
            <a:endParaRPr lang="en-IN" dirty="0"/>
          </a:p>
        </p:txBody>
      </p:sp>
      <p:pic>
        <p:nvPicPr>
          <p:cNvPr id="5" name="Content Placeholder 4">
            <a:extLst>
              <a:ext uri="{FF2B5EF4-FFF2-40B4-BE49-F238E27FC236}">
                <a16:creationId xmlns:a16="http://schemas.microsoft.com/office/drawing/2014/main" id="{B021E088-08BF-E7DB-48AE-297EFE66619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59225" y="2021031"/>
            <a:ext cx="4770017" cy="2998838"/>
          </a:xfrm>
        </p:spPr>
      </p:pic>
    </p:spTree>
    <p:extLst>
      <p:ext uri="{BB962C8B-B14F-4D97-AF65-F5344CB8AC3E}">
        <p14:creationId xmlns:p14="http://schemas.microsoft.com/office/powerpoint/2010/main" val="1351286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F8404F-79E7-1193-2CE2-7CC083EA0CE4}"/>
              </a:ext>
            </a:extLst>
          </p:cNvPr>
          <p:cNvSpPr>
            <a:spLocks noGrp="1"/>
          </p:cNvSpPr>
          <p:nvPr>
            <p:ph type="title"/>
          </p:nvPr>
        </p:nvSpPr>
        <p:spPr/>
        <p:txBody>
          <a:bodyPr/>
          <a:lstStyle/>
          <a:p>
            <a:r>
              <a:rPr lang="en-IN" dirty="0">
                <a:solidFill>
                  <a:schemeClr val="tx1"/>
                </a:solidFill>
              </a:rPr>
              <a:t>INTRODUCATION</a:t>
            </a:r>
          </a:p>
        </p:txBody>
      </p:sp>
      <p:sp>
        <p:nvSpPr>
          <p:cNvPr id="3" name="Content Placeholder 2">
            <a:extLst>
              <a:ext uri="{FF2B5EF4-FFF2-40B4-BE49-F238E27FC236}">
                <a16:creationId xmlns:a16="http://schemas.microsoft.com/office/drawing/2014/main" id="{4948C67E-76B7-3BED-8954-8C5883301357}"/>
              </a:ext>
            </a:extLst>
          </p:cNvPr>
          <p:cNvSpPr>
            <a:spLocks noGrp="1"/>
          </p:cNvSpPr>
          <p:nvPr>
            <p:ph idx="1"/>
          </p:nvPr>
        </p:nvSpPr>
        <p:spPr/>
        <p:txBody>
          <a:bodyPr/>
          <a:lstStyle/>
          <a:p>
            <a:r>
              <a:rPr lang="en-IN" dirty="0">
                <a:solidFill>
                  <a:schemeClr val="tx1"/>
                </a:solidFill>
              </a:rPr>
              <a:t>1) Repurchase of cars</a:t>
            </a:r>
          </a:p>
          <a:p>
            <a:r>
              <a:rPr lang="en-IN" dirty="0">
                <a:solidFill>
                  <a:schemeClr val="tx1"/>
                </a:solidFill>
              </a:rPr>
              <a:t>2) key of purchase</a:t>
            </a:r>
          </a:p>
          <a:p>
            <a:r>
              <a:rPr lang="en-IN" dirty="0">
                <a:solidFill>
                  <a:schemeClr val="tx1"/>
                </a:solidFill>
              </a:rPr>
              <a:t>3) Trust and net benefit</a:t>
            </a:r>
          </a:p>
          <a:p>
            <a:r>
              <a:rPr lang="en-IN" dirty="0">
                <a:solidFill>
                  <a:schemeClr val="tx1"/>
                </a:solidFill>
              </a:rPr>
              <a:t>4) scrape Data</a:t>
            </a:r>
          </a:p>
          <a:p>
            <a:r>
              <a:rPr lang="en-IN" dirty="0">
                <a:solidFill>
                  <a:schemeClr val="tx1"/>
                </a:solidFill>
              </a:rPr>
              <a:t>5) Car price valuation model.</a:t>
            </a:r>
          </a:p>
        </p:txBody>
      </p:sp>
    </p:spTree>
    <p:extLst>
      <p:ext uri="{BB962C8B-B14F-4D97-AF65-F5344CB8AC3E}">
        <p14:creationId xmlns:p14="http://schemas.microsoft.com/office/powerpoint/2010/main" val="35403323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4E8821-ACF9-CF3C-B5C8-4CBA7288DB0E}"/>
              </a:ext>
            </a:extLst>
          </p:cNvPr>
          <p:cNvSpPr>
            <a:spLocks noGrp="1"/>
          </p:cNvSpPr>
          <p:nvPr>
            <p:ph type="title"/>
          </p:nvPr>
        </p:nvSpPr>
        <p:spPr>
          <a:xfrm>
            <a:off x="1097280" y="286603"/>
            <a:ext cx="10058400" cy="1990066"/>
          </a:xfrm>
        </p:spPr>
        <p:txBody>
          <a:bodyPr/>
          <a:lstStyle/>
          <a:p>
            <a:r>
              <a:rPr lang="en-IN" b="1" i="0" dirty="0">
                <a:solidFill>
                  <a:srgbClr val="000000"/>
                </a:solidFill>
                <a:effectLst/>
                <a:latin typeface="Helvetica Neue"/>
              </a:rPr>
              <a:t>Random Forest</a:t>
            </a:r>
            <a:br>
              <a:rPr lang="en-IN" b="1" i="0" dirty="0">
                <a:solidFill>
                  <a:srgbClr val="000000"/>
                </a:solidFill>
                <a:effectLst/>
                <a:latin typeface="Helvetica Neue"/>
              </a:rPr>
            </a:br>
            <a:endParaRPr lang="en-IN" dirty="0"/>
          </a:p>
        </p:txBody>
      </p:sp>
      <p:pic>
        <p:nvPicPr>
          <p:cNvPr id="5" name="Content Placeholder 4">
            <a:extLst>
              <a:ext uri="{FF2B5EF4-FFF2-40B4-BE49-F238E27FC236}">
                <a16:creationId xmlns:a16="http://schemas.microsoft.com/office/drawing/2014/main" id="{7A8D1CC3-EFCF-F614-1E6F-428ACDD7F9E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976465" y="2197377"/>
            <a:ext cx="4469485" cy="2923264"/>
          </a:xfrm>
        </p:spPr>
      </p:pic>
    </p:spTree>
    <p:extLst>
      <p:ext uri="{BB962C8B-B14F-4D97-AF65-F5344CB8AC3E}">
        <p14:creationId xmlns:p14="http://schemas.microsoft.com/office/powerpoint/2010/main" val="377584307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71FA0B-8DF2-88FE-22FC-4E5EBA7682D5}"/>
              </a:ext>
            </a:extLst>
          </p:cNvPr>
          <p:cNvSpPr>
            <a:spLocks noGrp="1"/>
          </p:cNvSpPr>
          <p:nvPr>
            <p:ph type="title"/>
          </p:nvPr>
        </p:nvSpPr>
        <p:spPr>
          <a:xfrm>
            <a:off x="1097280" y="286603"/>
            <a:ext cx="10058400" cy="1878099"/>
          </a:xfrm>
        </p:spPr>
        <p:txBody>
          <a:bodyPr>
            <a:normAutofit fontScale="90000"/>
          </a:bodyPr>
          <a:lstStyle/>
          <a:p>
            <a:r>
              <a:rPr lang="en-IN" b="1" i="0" dirty="0">
                <a:solidFill>
                  <a:srgbClr val="000000"/>
                </a:solidFill>
                <a:effectLst/>
                <a:latin typeface="Helvetica Neue"/>
              </a:rPr>
              <a:t>hyperparameter tuning. with Random Forest Regressor</a:t>
            </a:r>
            <a:br>
              <a:rPr lang="en-IN" b="1" i="0" dirty="0">
                <a:solidFill>
                  <a:srgbClr val="000000"/>
                </a:solidFill>
                <a:effectLst/>
                <a:latin typeface="Helvetica Neue"/>
              </a:rPr>
            </a:br>
            <a:endParaRPr lang="en-IN" dirty="0"/>
          </a:p>
        </p:txBody>
      </p:sp>
      <p:pic>
        <p:nvPicPr>
          <p:cNvPr id="5" name="Content Placeholder 4">
            <a:extLst>
              <a:ext uri="{FF2B5EF4-FFF2-40B4-BE49-F238E27FC236}">
                <a16:creationId xmlns:a16="http://schemas.microsoft.com/office/drawing/2014/main" id="{992BC6C3-A543-C67F-D6DB-4D99F9704C3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04661" y="2360646"/>
            <a:ext cx="6335486" cy="2967133"/>
          </a:xfrm>
        </p:spPr>
      </p:pic>
    </p:spTree>
    <p:extLst>
      <p:ext uri="{BB962C8B-B14F-4D97-AF65-F5344CB8AC3E}">
        <p14:creationId xmlns:p14="http://schemas.microsoft.com/office/powerpoint/2010/main" val="198417838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42053F-1F86-A1A4-1CF1-F449106B1CA9}"/>
              </a:ext>
            </a:extLst>
          </p:cNvPr>
          <p:cNvSpPr>
            <a:spLocks noGrp="1"/>
          </p:cNvSpPr>
          <p:nvPr>
            <p:ph type="title"/>
          </p:nvPr>
        </p:nvSpPr>
        <p:spPr>
          <a:xfrm>
            <a:off x="1097280" y="286603"/>
            <a:ext cx="10058400" cy="1878099"/>
          </a:xfrm>
        </p:spPr>
        <p:txBody>
          <a:bodyPr/>
          <a:lstStyle/>
          <a:p>
            <a:r>
              <a:rPr lang="en-IN" b="1" i="0" dirty="0">
                <a:solidFill>
                  <a:srgbClr val="000000"/>
                </a:solidFill>
                <a:effectLst/>
                <a:latin typeface="Helvetica Neue"/>
              </a:rPr>
              <a:t>Save Our Model</a:t>
            </a:r>
            <a:br>
              <a:rPr lang="en-IN" b="1" i="0" dirty="0">
                <a:solidFill>
                  <a:srgbClr val="000000"/>
                </a:solidFill>
                <a:effectLst/>
                <a:latin typeface="Helvetica Neue"/>
              </a:rPr>
            </a:br>
            <a:endParaRPr lang="en-IN" dirty="0"/>
          </a:p>
        </p:txBody>
      </p:sp>
      <p:pic>
        <p:nvPicPr>
          <p:cNvPr id="5" name="Content Placeholder 4">
            <a:extLst>
              <a:ext uri="{FF2B5EF4-FFF2-40B4-BE49-F238E27FC236}">
                <a16:creationId xmlns:a16="http://schemas.microsoft.com/office/drawing/2014/main" id="{2EE20B27-8705-B643-3DB0-CE597692C01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99183" y="2257491"/>
            <a:ext cx="4904308" cy="2343017"/>
          </a:xfrm>
        </p:spPr>
      </p:pic>
    </p:spTree>
    <p:extLst>
      <p:ext uri="{BB962C8B-B14F-4D97-AF65-F5344CB8AC3E}">
        <p14:creationId xmlns:p14="http://schemas.microsoft.com/office/powerpoint/2010/main" val="103977016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804FAC-C41B-2262-4048-E8703EE0B234}"/>
              </a:ext>
            </a:extLst>
          </p:cNvPr>
          <p:cNvSpPr>
            <a:spLocks noGrp="1"/>
          </p:cNvSpPr>
          <p:nvPr>
            <p:ph type="title"/>
          </p:nvPr>
        </p:nvSpPr>
        <p:spPr>
          <a:xfrm>
            <a:off x="1097280" y="286603"/>
            <a:ext cx="10058400" cy="1990066"/>
          </a:xfrm>
        </p:spPr>
        <p:txBody>
          <a:bodyPr/>
          <a:lstStyle/>
          <a:p>
            <a:r>
              <a:rPr lang="en-IN" b="1" i="0" dirty="0">
                <a:solidFill>
                  <a:srgbClr val="000000"/>
                </a:solidFill>
                <a:effectLst/>
                <a:latin typeface="Helvetica Neue"/>
              </a:rPr>
              <a:t>Conclusion</a:t>
            </a:r>
            <a:br>
              <a:rPr lang="en-IN" b="1" i="0" dirty="0">
                <a:solidFill>
                  <a:srgbClr val="000000"/>
                </a:solidFill>
                <a:effectLst/>
                <a:latin typeface="Helvetica Neue"/>
              </a:rPr>
            </a:br>
            <a:endParaRPr lang="en-IN" dirty="0"/>
          </a:p>
        </p:txBody>
      </p:sp>
      <p:pic>
        <p:nvPicPr>
          <p:cNvPr id="5" name="Content Placeholder 4">
            <a:extLst>
              <a:ext uri="{FF2B5EF4-FFF2-40B4-BE49-F238E27FC236}">
                <a16:creationId xmlns:a16="http://schemas.microsoft.com/office/drawing/2014/main" id="{413B42D7-C8A6-D3D9-8D35-309BA0E8D43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53951" y="2131190"/>
            <a:ext cx="5614981" cy="2888679"/>
          </a:xfrm>
        </p:spPr>
      </p:pic>
    </p:spTree>
    <p:extLst>
      <p:ext uri="{BB962C8B-B14F-4D97-AF65-F5344CB8AC3E}">
        <p14:creationId xmlns:p14="http://schemas.microsoft.com/office/powerpoint/2010/main" val="389728020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6E3B35-9404-B5C9-FF71-0B3D8BE00227}"/>
              </a:ext>
            </a:extLst>
          </p:cNvPr>
          <p:cNvSpPr>
            <a:spLocks noGrp="1"/>
          </p:cNvSpPr>
          <p:nvPr>
            <p:ph type="title"/>
          </p:nvPr>
        </p:nvSpPr>
        <p:spPr/>
        <p:txBody>
          <a:bodyPr/>
          <a:lstStyle/>
          <a:p>
            <a:r>
              <a:rPr lang="en-IN" b="0" i="0" dirty="0">
                <a:solidFill>
                  <a:srgbClr val="111111"/>
                </a:solidFill>
                <a:effectLst/>
                <a:latin typeface="Roboto" panose="02000000000000000000" pitchFamily="2" charset="0"/>
              </a:rPr>
              <a:t>Flip Robo Technologies</a:t>
            </a:r>
            <a:endParaRPr lang="en-IN" dirty="0"/>
          </a:p>
        </p:txBody>
      </p:sp>
      <p:pic>
        <p:nvPicPr>
          <p:cNvPr id="5" name="Content Placeholder 4">
            <a:extLst>
              <a:ext uri="{FF2B5EF4-FFF2-40B4-BE49-F238E27FC236}">
                <a16:creationId xmlns:a16="http://schemas.microsoft.com/office/drawing/2014/main" id="{223B4242-1423-103A-3057-69E3292B285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81097" y="2085580"/>
            <a:ext cx="5829805" cy="3749365"/>
          </a:xfrm>
        </p:spPr>
      </p:pic>
    </p:spTree>
    <p:extLst>
      <p:ext uri="{BB962C8B-B14F-4D97-AF65-F5344CB8AC3E}">
        <p14:creationId xmlns:p14="http://schemas.microsoft.com/office/powerpoint/2010/main" val="21691500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328BA8-0127-D676-2974-3305AEA8A37A}"/>
              </a:ext>
            </a:extLst>
          </p:cNvPr>
          <p:cNvSpPr>
            <a:spLocks noGrp="1"/>
          </p:cNvSpPr>
          <p:nvPr>
            <p:ph type="title"/>
          </p:nvPr>
        </p:nvSpPr>
        <p:spPr/>
        <p:txBody>
          <a:bodyPr/>
          <a:lstStyle/>
          <a:p>
            <a:r>
              <a:rPr lang="en-IN" dirty="0">
                <a:solidFill>
                  <a:schemeClr val="tx1"/>
                </a:solidFill>
              </a:rPr>
              <a:t>PROBLEM STATEMENT</a:t>
            </a:r>
          </a:p>
        </p:txBody>
      </p:sp>
      <p:sp>
        <p:nvSpPr>
          <p:cNvPr id="3" name="Content Placeholder 2">
            <a:extLst>
              <a:ext uri="{FF2B5EF4-FFF2-40B4-BE49-F238E27FC236}">
                <a16:creationId xmlns:a16="http://schemas.microsoft.com/office/drawing/2014/main" id="{148A6648-1F37-8099-9A45-BC6ABFB7E659}"/>
              </a:ext>
            </a:extLst>
          </p:cNvPr>
          <p:cNvSpPr>
            <a:spLocks noGrp="1"/>
          </p:cNvSpPr>
          <p:nvPr>
            <p:ph idx="1"/>
          </p:nvPr>
        </p:nvSpPr>
        <p:spPr/>
        <p:txBody>
          <a:bodyPr>
            <a:normAutofit fontScale="92500" lnSpcReduction="10000"/>
          </a:bodyPr>
          <a:lstStyle/>
          <a:p>
            <a:r>
              <a:rPr lang="en-US" dirty="0">
                <a:solidFill>
                  <a:schemeClr val="tx1"/>
                </a:solidFill>
              </a:rPr>
              <a:t>With the covid 19 impact in the market, we have seen lot of changes in the car market. Now some cars are in demand hence making them costly and some are not in demand hence cheaper. One of our clients works with small traders, who sell used cars. With the change in market due to covid 19 impact, our client is facing problems with their previous car price valuation machine learning models. So, they are looking for new machine learning models from new data. We have to make car price valuation model. This project contains two phase</a:t>
            </a:r>
          </a:p>
          <a:p>
            <a:r>
              <a:rPr lang="en-US" dirty="0">
                <a:solidFill>
                  <a:schemeClr val="tx1"/>
                </a:solidFill>
              </a:rPr>
              <a:t>You have to scrape at least 5000 used cars data. You can scrape more data as well, it’s up to you. more the data better the model In this section You need to scrape the data of used cars from websites (</a:t>
            </a:r>
            <a:r>
              <a:rPr lang="en-US" dirty="0" err="1">
                <a:solidFill>
                  <a:schemeClr val="tx1"/>
                </a:solidFill>
              </a:rPr>
              <a:t>Olx</a:t>
            </a:r>
            <a:r>
              <a:rPr lang="en-US" dirty="0">
                <a:solidFill>
                  <a:schemeClr val="tx1"/>
                </a:solidFill>
              </a:rPr>
              <a:t>, </a:t>
            </a:r>
            <a:r>
              <a:rPr lang="en-US" dirty="0" err="1">
                <a:solidFill>
                  <a:schemeClr val="tx1"/>
                </a:solidFill>
              </a:rPr>
              <a:t>cardekho</a:t>
            </a:r>
            <a:r>
              <a:rPr lang="en-US" dirty="0">
                <a:solidFill>
                  <a:schemeClr val="tx1"/>
                </a:solidFill>
              </a:rPr>
              <a:t>, Cars24 etc.) You need web scraping for this. You have to fetch data for different locations. The number of columns for data doesn’t have limit, it’s up to you and your creativity. Generally, these columns are Brand, model, variant, manufacturing year, driven kilometers, fuel, number of owners, location and at last target variable Price of the car. This data is to give you a hint about important variables in used car model. You can make changes to it, you can add or you can remove some columns, it completely depends on the website from which you are fetching the data. Try to include all types of cars in your data for example- SUV, Sedans, Coupe, minivan, Hatchback. </a:t>
            </a:r>
            <a:endParaRPr lang="en-IN" dirty="0">
              <a:solidFill>
                <a:schemeClr val="tx1"/>
              </a:solidFill>
            </a:endParaRPr>
          </a:p>
        </p:txBody>
      </p:sp>
    </p:spTree>
    <p:extLst>
      <p:ext uri="{BB962C8B-B14F-4D97-AF65-F5344CB8AC3E}">
        <p14:creationId xmlns:p14="http://schemas.microsoft.com/office/powerpoint/2010/main" val="28983723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805B0C-6852-EB62-A01C-E100540876B7}"/>
              </a:ext>
            </a:extLst>
          </p:cNvPr>
          <p:cNvSpPr>
            <a:spLocks noGrp="1"/>
          </p:cNvSpPr>
          <p:nvPr>
            <p:ph type="title"/>
          </p:nvPr>
        </p:nvSpPr>
        <p:spPr/>
        <p:txBody>
          <a:bodyPr/>
          <a:lstStyle/>
          <a:p>
            <a:r>
              <a:rPr lang="en-IN" dirty="0">
                <a:solidFill>
                  <a:schemeClr val="tx1"/>
                </a:solidFill>
              </a:rPr>
              <a:t>LIBRARIES</a:t>
            </a:r>
          </a:p>
        </p:txBody>
      </p:sp>
      <p:pic>
        <p:nvPicPr>
          <p:cNvPr id="5" name="Content Placeholder 4">
            <a:extLst>
              <a:ext uri="{FF2B5EF4-FFF2-40B4-BE49-F238E27FC236}">
                <a16:creationId xmlns:a16="http://schemas.microsoft.com/office/drawing/2014/main" id="{F37F6E2B-B16E-8AAD-453A-27F05A73A82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456076" y="2549687"/>
            <a:ext cx="3924439" cy="2218255"/>
          </a:xfrm>
        </p:spPr>
      </p:pic>
    </p:spTree>
    <p:extLst>
      <p:ext uri="{BB962C8B-B14F-4D97-AF65-F5344CB8AC3E}">
        <p14:creationId xmlns:p14="http://schemas.microsoft.com/office/powerpoint/2010/main" val="14045770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A6A273-89CD-BB06-FB3E-4E6CEDF8175A}"/>
              </a:ext>
            </a:extLst>
          </p:cNvPr>
          <p:cNvSpPr>
            <a:spLocks noGrp="1"/>
          </p:cNvSpPr>
          <p:nvPr>
            <p:ph type="title"/>
          </p:nvPr>
        </p:nvSpPr>
        <p:spPr/>
        <p:txBody>
          <a:bodyPr/>
          <a:lstStyle/>
          <a:p>
            <a:r>
              <a:rPr lang="en-IN" dirty="0">
                <a:solidFill>
                  <a:schemeClr val="tx1"/>
                </a:solidFill>
              </a:rPr>
              <a:t>DATASET</a:t>
            </a:r>
          </a:p>
        </p:txBody>
      </p:sp>
      <p:pic>
        <p:nvPicPr>
          <p:cNvPr id="5" name="Content Placeholder 4">
            <a:extLst>
              <a:ext uri="{FF2B5EF4-FFF2-40B4-BE49-F238E27FC236}">
                <a16:creationId xmlns:a16="http://schemas.microsoft.com/office/drawing/2014/main" id="{473EB0B8-4CE4-7E9E-2B96-91C0980FD1A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78491" y="1982943"/>
            <a:ext cx="9495343" cy="3749365"/>
          </a:xfrm>
        </p:spPr>
      </p:pic>
    </p:spTree>
    <p:extLst>
      <p:ext uri="{BB962C8B-B14F-4D97-AF65-F5344CB8AC3E}">
        <p14:creationId xmlns:p14="http://schemas.microsoft.com/office/powerpoint/2010/main" val="1766420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0E3A6D-68D8-B69A-F2B5-819DD5A8B275}"/>
              </a:ext>
            </a:extLst>
          </p:cNvPr>
          <p:cNvSpPr>
            <a:spLocks noGrp="1"/>
          </p:cNvSpPr>
          <p:nvPr>
            <p:ph type="title"/>
          </p:nvPr>
        </p:nvSpPr>
        <p:spPr/>
        <p:txBody>
          <a:bodyPr/>
          <a:lstStyle/>
          <a:p>
            <a:r>
              <a:rPr lang="en-IN" dirty="0">
                <a:solidFill>
                  <a:schemeClr val="tx1"/>
                </a:solidFill>
              </a:rPr>
              <a:t>Exploratory Data Analysis(EDA)</a:t>
            </a:r>
          </a:p>
        </p:txBody>
      </p:sp>
      <p:pic>
        <p:nvPicPr>
          <p:cNvPr id="5" name="Content Placeholder 4">
            <a:extLst>
              <a:ext uri="{FF2B5EF4-FFF2-40B4-BE49-F238E27FC236}">
                <a16:creationId xmlns:a16="http://schemas.microsoft.com/office/drawing/2014/main" id="{81900AA5-73DB-E990-4419-FF579580FA7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70805" y="2085135"/>
            <a:ext cx="3368332" cy="3323501"/>
          </a:xfrm>
        </p:spPr>
      </p:pic>
      <p:pic>
        <p:nvPicPr>
          <p:cNvPr id="7" name="Picture 6">
            <a:extLst>
              <a:ext uri="{FF2B5EF4-FFF2-40B4-BE49-F238E27FC236}">
                <a16:creationId xmlns:a16="http://schemas.microsoft.com/office/drawing/2014/main" id="{18787993-BC29-C841-2733-2319F2014C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26480" y="2085135"/>
            <a:ext cx="3831771" cy="1463167"/>
          </a:xfrm>
          <a:prstGeom prst="rect">
            <a:avLst/>
          </a:prstGeom>
        </p:spPr>
      </p:pic>
      <p:pic>
        <p:nvPicPr>
          <p:cNvPr id="9" name="Picture 8">
            <a:extLst>
              <a:ext uri="{FF2B5EF4-FFF2-40B4-BE49-F238E27FC236}">
                <a16:creationId xmlns:a16="http://schemas.microsoft.com/office/drawing/2014/main" id="{B47EB670-D2BC-A78D-4F12-CC3CB1A2662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3800677"/>
            <a:ext cx="4025225" cy="1607959"/>
          </a:xfrm>
          <a:prstGeom prst="rect">
            <a:avLst/>
          </a:prstGeom>
        </p:spPr>
      </p:pic>
    </p:spTree>
    <p:extLst>
      <p:ext uri="{BB962C8B-B14F-4D97-AF65-F5344CB8AC3E}">
        <p14:creationId xmlns:p14="http://schemas.microsoft.com/office/powerpoint/2010/main" val="6889529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1272C8-355A-BA50-DB3D-C701420AFD6F}"/>
              </a:ext>
            </a:extLst>
          </p:cNvPr>
          <p:cNvSpPr>
            <a:spLocks noGrp="1"/>
          </p:cNvSpPr>
          <p:nvPr>
            <p:ph type="title"/>
          </p:nvPr>
        </p:nvSpPr>
        <p:spPr/>
        <p:txBody>
          <a:bodyPr/>
          <a:lstStyle/>
          <a:p>
            <a:r>
              <a:rPr lang="en-IN" dirty="0">
                <a:solidFill>
                  <a:schemeClr val="tx1"/>
                </a:solidFill>
              </a:rPr>
              <a:t>VISUALIZATIONS</a:t>
            </a:r>
          </a:p>
        </p:txBody>
      </p:sp>
      <p:pic>
        <p:nvPicPr>
          <p:cNvPr id="5" name="Content Placeholder 4">
            <a:extLst>
              <a:ext uri="{FF2B5EF4-FFF2-40B4-BE49-F238E27FC236}">
                <a16:creationId xmlns:a16="http://schemas.microsoft.com/office/drawing/2014/main" id="{E1685FA5-A057-35C0-D97B-2C6F66B8C82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60442" y="2204911"/>
            <a:ext cx="4889240" cy="3421448"/>
          </a:xfrm>
        </p:spPr>
      </p:pic>
    </p:spTree>
    <p:extLst>
      <p:ext uri="{BB962C8B-B14F-4D97-AF65-F5344CB8AC3E}">
        <p14:creationId xmlns:p14="http://schemas.microsoft.com/office/powerpoint/2010/main" val="36654177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BFE6E9-8998-8BEA-3D9B-381463CE021F}"/>
              </a:ext>
            </a:extLst>
          </p:cNvPr>
          <p:cNvSpPr>
            <a:spLocks noGrp="1"/>
          </p:cNvSpPr>
          <p:nvPr>
            <p:ph type="title"/>
          </p:nvPr>
        </p:nvSpPr>
        <p:spPr/>
        <p:txBody>
          <a:bodyPr/>
          <a:lstStyle/>
          <a:p>
            <a:r>
              <a:rPr lang="en-IN" dirty="0">
                <a:solidFill>
                  <a:schemeClr val="tx1"/>
                </a:solidFill>
              </a:rPr>
              <a:t>NULL VALUES</a:t>
            </a:r>
          </a:p>
        </p:txBody>
      </p:sp>
      <p:pic>
        <p:nvPicPr>
          <p:cNvPr id="5" name="Content Placeholder 4">
            <a:extLst>
              <a:ext uri="{FF2B5EF4-FFF2-40B4-BE49-F238E27FC236}">
                <a16:creationId xmlns:a16="http://schemas.microsoft.com/office/drawing/2014/main" id="{F64AE1B2-87D2-A056-B041-CDD196EC5E7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349690" y="2196752"/>
            <a:ext cx="3432670" cy="3187011"/>
          </a:xfrm>
        </p:spPr>
      </p:pic>
    </p:spTree>
    <p:extLst>
      <p:ext uri="{BB962C8B-B14F-4D97-AF65-F5344CB8AC3E}">
        <p14:creationId xmlns:p14="http://schemas.microsoft.com/office/powerpoint/2010/main" val="2729778007"/>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docProps/app.xml><?xml version="1.0" encoding="utf-8"?>
<Properties xmlns="http://schemas.openxmlformats.org/officeDocument/2006/extended-properties" xmlns:vt="http://schemas.openxmlformats.org/officeDocument/2006/docPropsVTypes">
  <Template>Retrospect</Template>
  <TotalTime>49</TotalTime>
  <Words>453</Words>
  <Application>Microsoft Office PowerPoint</Application>
  <PresentationFormat>Widescreen</PresentationFormat>
  <Paragraphs>47</Paragraphs>
  <Slides>34</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34</vt:i4>
      </vt:variant>
    </vt:vector>
  </HeadingPairs>
  <TitlesOfParts>
    <vt:vector size="39" baseType="lpstr">
      <vt:lpstr>Calibri</vt:lpstr>
      <vt:lpstr>Calibri Light</vt:lpstr>
      <vt:lpstr>Helvetica Neue</vt:lpstr>
      <vt:lpstr>Roboto</vt:lpstr>
      <vt:lpstr>Retrospect</vt:lpstr>
      <vt:lpstr>Presented By:</vt:lpstr>
      <vt:lpstr>CAR PRICE PREDICTION</vt:lpstr>
      <vt:lpstr>INTRODUCATION</vt:lpstr>
      <vt:lpstr>PROBLEM STATEMENT</vt:lpstr>
      <vt:lpstr>LIBRARIES</vt:lpstr>
      <vt:lpstr>DATASET</vt:lpstr>
      <vt:lpstr>Exploratory Data Analysis(EDA)</vt:lpstr>
      <vt:lpstr>VISUALIZATIONS</vt:lpstr>
      <vt:lpstr>NULL VALUES</vt:lpstr>
      <vt:lpstr>DATA DESCRIBE</vt:lpstr>
      <vt:lpstr>Brand Name vs Price =&gt; Skoda</vt:lpstr>
      <vt:lpstr>Car Model vs Price =&gt; Endeavpor</vt:lpstr>
      <vt:lpstr>CAR Variant</vt:lpstr>
      <vt:lpstr>Running Kilometers</vt:lpstr>
      <vt:lpstr>NUMBER OF  OWNER</vt:lpstr>
      <vt:lpstr>FUEL SYSTEM</vt:lpstr>
      <vt:lpstr>Manufacturing year</vt:lpstr>
      <vt:lpstr>Top 10 car brand</vt:lpstr>
      <vt:lpstr>Top 10 car model</vt:lpstr>
      <vt:lpstr>ENCODING</vt:lpstr>
      <vt:lpstr>Checking Outliers </vt:lpstr>
      <vt:lpstr>Skewness </vt:lpstr>
      <vt:lpstr>CORRELATION</vt:lpstr>
      <vt:lpstr>HEAT MAP</vt:lpstr>
      <vt:lpstr>correlation between label and features  </vt:lpstr>
      <vt:lpstr>standardscaler</vt:lpstr>
      <vt:lpstr>VIF</vt:lpstr>
      <vt:lpstr>Logistic Regression </vt:lpstr>
      <vt:lpstr>Decision Tree Regressor </vt:lpstr>
      <vt:lpstr>Random Forest </vt:lpstr>
      <vt:lpstr>hyperparameter tuning. with Random Forest Regressor </vt:lpstr>
      <vt:lpstr>Save Our Model </vt:lpstr>
      <vt:lpstr>Conclusion </vt:lpstr>
      <vt:lpstr>Flip Robo Technologies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Presented By:</dc:title>
  <dc:creator>Yash Jaiswal</dc:creator>
  <cp:lastModifiedBy>Yash Jaiswal</cp:lastModifiedBy>
  <cp:revision>1</cp:revision>
  <dcterms:created xsi:type="dcterms:W3CDTF">2023-02-09T04:46:33Z</dcterms:created>
  <dcterms:modified xsi:type="dcterms:W3CDTF">2023-02-09T05:35:50Z</dcterms:modified>
</cp:coreProperties>
</file>